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1" r:id="rId2"/>
    <p:sldId id="267" r:id="rId3"/>
    <p:sldId id="298" r:id="rId4"/>
    <p:sldId id="271" r:id="rId5"/>
    <p:sldId id="288" r:id="rId6"/>
    <p:sldId id="289" r:id="rId7"/>
    <p:sldId id="292" r:id="rId8"/>
    <p:sldId id="299" r:id="rId9"/>
    <p:sldId id="291" r:id="rId10"/>
    <p:sldId id="29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712" autoAdjust="0"/>
  </p:normalViewPr>
  <p:slideViewPr>
    <p:cSldViewPr snapToGrid="0">
      <p:cViewPr varScale="1">
        <p:scale>
          <a:sx n="91" d="100"/>
          <a:sy n="91" d="100"/>
        </p:scale>
        <p:origin x="54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6314-8288-4FA7-B3C4-2680BC64C0FA}" type="datetimeFigureOut">
              <a:rPr lang="en-AU" smtClean="0"/>
              <a:t>29/07/2022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E4DD-77B5-4865-BDE1-7FCA9664686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76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E4DD-77B5-4865-BDE1-7FCA9664686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6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8" name="Rectangle 2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22500"/>
            <a:ext cx="9144000" cy="6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9" name="Rectangle 2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95963"/>
            <a:ext cx="9144000" cy="10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38877" y="3330824"/>
            <a:ext cx="8280000" cy="486102"/>
          </a:xfrm>
        </p:spPr>
        <p:txBody>
          <a:bodyPr lIns="36000" tIns="36000" rIns="36000" bIns="36000" anchor="b" anchorCtr="0">
            <a:no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38877" y="3787477"/>
            <a:ext cx="8280000" cy="284177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3277" y="3993444"/>
            <a:ext cx="8280000" cy="21600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  <a:endParaRPr lang="en-AU" dirty="0"/>
          </a:p>
        </p:txBody>
      </p:sp>
      <p:sp>
        <p:nvSpPr>
          <p:cNvPr id="30" name="Rectangle 2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306500"/>
            <a:ext cx="9144000" cy="1080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1" name="Rectangle 3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14500"/>
            <a:ext cx="9144000" cy="1080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5" name="Rectangle 2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6" name="Rectangle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600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object 8" descr="Victoria State Government logo"/>
          <p:cNvSpPr>
            <a:spLocks noChangeAspect="1"/>
          </p:cNvSpPr>
          <p:nvPr userDrawn="1"/>
        </p:nvSpPr>
        <p:spPr>
          <a:xfrm>
            <a:off x="360000" y="4640850"/>
            <a:ext cx="540000" cy="305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 descr=" Melbourne Water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644112"/>
            <a:ext cx="1089722" cy="37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696AE-FD9D-44F0-B410-63A8F0C0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4836" cy="31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7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670538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873E84B-0F20-486D-8BB9-67855DAB33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32040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00" y="1670538"/>
            <a:ext cx="3780000" cy="2988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EA5E-2C64-4D12-964E-3D3583FF8B42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62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0A41-63BD-4780-8219-195E8985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0935DA-7C95-4DBF-B043-BED53D139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8966D44-16B8-4C19-AFFD-5DA4DFC9FA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0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155142-1F3B-47E9-A822-7FE13D6180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28E30A-6594-4018-A3CC-DFCC2AB2F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0C4078C-BED3-4110-80D2-F43782E690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6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DF38A89-3023-4F69-ABE0-61E2F4F1D7F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16000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AB490-A5E2-4663-903C-9350B945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A3F87-5BCC-4558-82A3-B7624C92A0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1DDA5-59E6-4351-A388-A6BCC054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414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Picture Placeholder 5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5004000" y="1080000"/>
            <a:ext cx="3420000" cy="31648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aseline="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34B4-899C-419D-B085-98B234E030F7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568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414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5004000" y="1116000"/>
            <a:ext cx="3420000" cy="1656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</a:t>
            </a:r>
            <a:r>
              <a:rPr lang="en-AU" dirty="0" err="1"/>
              <a:t>Fill.Z</a:t>
            </a:r>
            <a:endParaRPr lang="en-AU" dirty="0"/>
          </a:p>
        </p:txBody>
      </p:sp>
      <p:sp>
        <p:nvSpPr>
          <p:cNvPr id="9" name="Picture Placeholder 3" descr="Image showing [enter description here]."/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2949671"/>
            <a:ext cx="3420000" cy="1656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589B2F-B749-48D4-886C-26A83D0C4868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944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80000"/>
            <a:ext cx="9144000" cy="4060800"/>
          </a:xfrm>
          <a:solidFill>
            <a:schemeClr val="bg1">
              <a:lumMod val="95000"/>
            </a:schemeClr>
          </a:solidFill>
        </p:spPr>
        <p:txBody>
          <a:bodyPr lIns="684000" tIns="576000" rIns="648000" bIns="0" anchor="t" anchorCtr="0"/>
          <a:lstStyle>
            <a:lvl1pPr>
              <a:defRPr sz="14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</p:spTree>
    <p:extLst>
      <p:ext uri="{BB962C8B-B14F-4D97-AF65-F5344CB8AC3E}">
        <p14:creationId xmlns:p14="http://schemas.microsoft.com/office/powerpoint/2010/main" val="381724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1080000"/>
            <a:ext cx="7740000" cy="3159000"/>
          </a:xfrm>
          <a:solidFill>
            <a:schemeClr val="bg1">
              <a:lumMod val="95000"/>
            </a:schemeClr>
          </a:solidFill>
        </p:spPr>
        <p:txBody>
          <a:bodyPr lIns="0" tIns="540000" rIns="0" bIns="0" anchor="t" anchorCtr="0"/>
          <a:lstStyle>
            <a:lvl1pPr>
              <a:defRPr sz="14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284000"/>
            <a:ext cx="7740000" cy="504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Insert caption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078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080000"/>
            <a:ext cx="7740000" cy="9990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 dirty="0"/>
              <a:t>Insert caption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Picture Placeholder 3" descr="Image showing [enter description here]."/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2078999"/>
            <a:ext cx="3744000" cy="2610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12" name="Picture Placeholder 3" descr="Image showing [enter description here]."/>
          <p:cNvSpPr>
            <a:spLocks noGrp="1"/>
          </p:cNvSpPr>
          <p:nvPr>
            <p:ph type="pic" sz="quarter" idx="18" hasCustomPrompt="1"/>
          </p:nvPr>
        </p:nvSpPr>
        <p:spPr>
          <a:xfrm>
            <a:off x="4716000" y="2078999"/>
            <a:ext cx="3744000" cy="2610000"/>
          </a:xfrm>
          <a:solidFill>
            <a:schemeClr val="bg1">
              <a:lumMod val="95000"/>
            </a:schemeClr>
          </a:solidFill>
        </p:spPr>
        <p:txBody>
          <a:bodyPr lIns="0" tIns="0" rIns="0" bIns="0" anchor="t" anchorCtr="0"/>
          <a:lstStyle>
            <a:lvl1pPr>
              <a:defRPr sz="1200"/>
            </a:lvl1pPr>
          </a:lstStyle>
          <a:p>
            <a:r>
              <a:rPr lang="en-AU" dirty="0"/>
              <a:t>Click icon to insert picture. After insertion to fit your entire picture to the placeholder use Picture Tools &gt; Format &gt; Crop &gt; Fit. To maintain the shape of the picture placeholder, but reposition your photo inside the placeholder use Picture Tools &gt; Format &gt; Crop &gt; Fill.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6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77E9-0FD0-424A-8748-47A4C2184A4E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904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/>
              <a:t>Footer text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579C-80E1-4F4D-8A43-DC48F61A1A88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26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800126-F5D9-4CAB-9532-C81ABB4501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198000"/>
            <a:ext cx="5169419" cy="4294641"/>
          </a:xfrm>
          <a:prstGeom prst="rect">
            <a:avLst/>
          </a:prstGeom>
        </p:spPr>
      </p:pic>
      <p:sp>
        <p:nvSpPr>
          <p:cNvPr id="16" name="Rectangle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4600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22500"/>
            <a:ext cx="9144000" cy="62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Rectangle 1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Rectangle 1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2000" y="364499"/>
            <a:ext cx="2808000" cy="1488015"/>
          </a:xfrm>
        </p:spPr>
        <p:txBody>
          <a:bodyPr lIns="36000" tIns="36000" rIns="36000" bIns="36000" anchor="t" anchorCtr="0">
            <a:noAutofit/>
          </a:bodyPr>
          <a:lstStyle>
            <a:lvl1pPr algn="l">
              <a:lnSpc>
                <a:spcPct val="90000"/>
              </a:lnSpc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22000" y="1866015"/>
            <a:ext cx="2808000" cy="621000"/>
          </a:xfr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2500515"/>
            <a:ext cx="2808000" cy="378000"/>
          </a:xfrm>
        </p:spPr>
        <p:txBody>
          <a:bodyPr lIns="36000" tIns="36000" rIns="36000" bIns="36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Date</a:t>
            </a:r>
            <a:endParaRPr lang="en-AU" dirty="0"/>
          </a:p>
        </p:txBody>
      </p:sp>
      <p:sp>
        <p:nvSpPr>
          <p:cNvPr id="17" name="object 8" descr="Victoria State Government logo"/>
          <p:cNvSpPr>
            <a:spLocks noChangeAspect="1"/>
          </p:cNvSpPr>
          <p:nvPr userDrawn="1"/>
        </p:nvSpPr>
        <p:spPr>
          <a:xfrm>
            <a:off x="360000" y="4640850"/>
            <a:ext cx="540000" cy="305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Melbourne Water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00" y="4644112"/>
            <a:ext cx="108972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0725" y="1080000"/>
            <a:ext cx="770255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44EA-9780-4188-87EC-ED088329FCFF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7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"/>
            <a:ext cx="5292000" cy="94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0000" y="1080000"/>
            <a:ext cx="5904000" cy="36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7112-3F92-44E0-8CA0-A19BFABD4D9F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6AF5C-38F1-4BAB-AB46-A8064BD2E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00" y="0"/>
            <a:ext cx="3130302" cy="21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968000"/>
          </a:xfrm>
          <a:prstGeom prst="rect">
            <a:avLst/>
          </a:prstGeom>
          <a:solidFill>
            <a:srgbClr val="004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0000" y="1563902"/>
            <a:ext cx="7704000" cy="945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2446957"/>
            <a:ext cx="7702550" cy="14690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8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20" name="Rectangle 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301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84926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9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20725" y="1080000"/>
            <a:ext cx="7702550" cy="351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9" name="Rectangle 1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8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20" name="Rectangle 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301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421224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1670538"/>
            <a:ext cx="3780000" cy="3018254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00" y="1080000"/>
            <a:ext cx="3780000" cy="486000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16000" y="1670538"/>
            <a:ext cx="3780000" cy="3018254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E1BA90-E00E-46ED-B1F4-20FC6403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F6421-468A-4B66-8C73-B7B923A3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645E38-5597-47A6-8C60-946F1104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11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00" y="1080000"/>
            <a:ext cx="378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080000"/>
            <a:ext cx="3780000" cy="360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22117" y="4909249"/>
            <a:ext cx="3086100" cy="16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7AD5-5170-4712-A31D-E6DBBC3952BF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102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5965-90B1-4F01-A230-59D19D98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447CB6-1DBB-4497-94DD-22504BB77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4777B8-15B3-41C8-A50B-501E68DE69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1670400"/>
            <a:ext cx="3780000" cy="298800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0D11BA-A6DD-4117-BD3D-35CBAF5B8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6000" y="1080000"/>
            <a:ext cx="3780000" cy="486000"/>
          </a:xfrm>
        </p:spPr>
        <p:txBody>
          <a:bodyPr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3FC2C2-4277-42CC-B41B-87516C501B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16000" y="1670400"/>
            <a:ext cx="3780000" cy="1440000"/>
          </a:xfrm>
        </p:spPr>
        <p:txBody>
          <a:bodyPr/>
          <a:lstStyle/>
          <a:p>
            <a:pPr lvl="0"/>
            <a:r>
              <a:rPr lang="en-AU" dirty="0"/>
              <a:t>Press the Increase Indent Button for a Subheading, twice for a bullet, three times for a second level bullet and four times for large subheading. Press the Decrease button to move back through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07B140C-854F-438C-9122-396F781A64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16463" y="3204000"/>
            <a:ext cx="3780000" cy="1440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AF8E0-8FFD-4909-8802-60211226DB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2642-E0F1-4E2E-AA61-5F0AEDC91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AC2BD-7F4C-4706-A621-1AC4F972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5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20000"/>
            <a:ext cx="9144000" cy="67500"/>
          </a:xfrm>
          <a:prstGeom prst="rect">
            <a:avLst/>
          </a:prstGeom>
          <a:solidFill>
            <a:srgbClr val="66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9" name="Rectangle 8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84800"/>
            <a:ext cx="9144000" cy="62100"/>
          </a:xfrm>
          <a:prstGeom prst="rect">
            <a:avLst/>
          </a:prstGeom>
          <a:solidFill>
            <a:srgbClr val="B3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1800"/>
          </a:p>
        </p:txBody>
      </p:sp>
      <p:sp>
        <p:nvSpPr>
          <p:cNvPr id="7" name="Rectangle 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AU" sz="1800"/>
          </a:p>
        </p:txBody>
      </p:sp>
      <p:sp>
        <p:nvSpPr>
          <p:cNvPr id="2" name="Title Placeholder 1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"/>
            <a:ext cx="7704000" cy="648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080000"/>
            <a:ext cx="7704000" cy="3672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Press the Increase Indent Button for a Subheading, twice for a bullet, three times for a second level bullet and four times for large subheading. Press the Decrease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720000" y="4908600"/>
            <a:ext cx="3086100" cy="162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8000" y="4909249"/>
            <a:ext cx="2057400" cy="16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9D730715-F26D-49BA-85D1-44BBC5829531}" type="datetime1">
              <a:rPr lang="en-AU" smtClean="0"/>
              <a:t>29/07/2022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4909249"/>
            <a:ext cx="590550" cy="162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BB1C4F31-AAC3-416A-A54A-167287B427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442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74" r:id="rId3"/>
    <p:sldLayoutId id="2147483688" r:id="rId4"/>
    <p:sldLayoutId id="2147483687" r:id="rId5"/>
    <p:sldLayoutId id="2147483683" r:id="rId6"/>
    <p:sldLayoutId id="2147483677" r:id="rId7"/>
    <p:sldLayoutId id="2147483676" r:id="rId8"/>
    <p:sldLayoutId id="2147483701" r:id="rId9"/>
    <p:sldLayoutId id="2147483700" r:id="rId10"/>
    <p:sldLayoutId id="2147483702" r:id="rId11"/>
    <p:sldLayoutId id="2147483690" r:id="rId12"/>
    <p:sldLayoutId id="2147483685" r:id="rId13"/>
    <p:sldLayoutId id="2147483684" r:id="rId14"/>
    <p:sldLayoutId id="2147483689" r:id="rId15"/>
    <p:sldLayoutId id="2147483695" r:id="rId16"/>
    <p:sldLayoutId id="2147483678" r:id="rId17"/>
    <p:sldLayoutId id="2147483679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500"/>
        </a:spcAft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520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900"/>
        </a:spcBef>
        <a:spcAft>
          <a:spcPts val="500"/>
        </a:spcAft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ducation.nsw.gov.au/digital-learning-selector/LearningActivity/Browser?cache_id=445fb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elbournewater.com.au/water-data-and-education/water-facts-and-history/where-your-sewage-goe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esterntreatmentplanttour.melbournewater.com.au/?startscene=0&amp;startlookat=0,0,90,0,0;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esterntreatmentplanttour.melbournewater.com.au/?startscene=0&amp;startlookat=0,0,90,0,0;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bournewater.com.au/water-data-and-education/learning-resources/browse-resources-year-level/cleaning-sewage-years-9-10" TargetMode="External"/><Relationship Id="rId2" Type="http://schemas.openxmlformats.org/officeDocument/2006/relationships/hyperlink" Target="https://www.melbournewater.com.au/water-data-and-education/water-facts-and-history/where-your-sewage-goes/western-treatment-plant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melbournewater.com.au/water-data-and-education/environmental-issues/why-we-need-save-water/how-were-taking-action" TargetMode="External"/><Relationship Id="rId4" Type="http://schemas.openxmlformats.org/officeDocument/2006/relationships/hyperlink" Target="https://www.melbournewater.com.au/water-data-and-education/water-facts-and-history/where-your-sewage-goes/producing-recycled-wa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OU9TfX1nx6rOkHcXHD3mYt--ZO7kn_LJR8SKxwtkpY/edit?usp=sharing" TargetMode="External"/><Relationship Id="rId2" Type="http://schemas.openxmlformats.org/officeDocument/2006/relationships/hyperlink" Target="https://docs.google.com/document/d/1Pe4VBN-Mw0KYSJ0XrrZUfGom851j98hflQOxAVagXDM/edit?usp=sharin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AU" smtClean="0"/>
              <a:t>Footer text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089705" y="1198125"/>
            <a:ext cx="176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 smtClean="0">
                <a:solidFill>
                  <a:srgbClr val="FFFFFF"/>
                </a:solidFill>
              </a:rPr>
              <a:t>Find Out</a:t>
            </a:r>
            <a:endParaRPr lang="en-AU" sz="4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8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did I find out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710" y="2330811"/>
            <a:ext cx="6358918" cy="2183569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dirty="0" smtClean="0">
                <a:solidFill>
                  <a:schemeClr val="dk1"/>
                </a:solidFill>
                <a:ea typeface="Nunito"/>
                <a:cs typeface="Nunito"/>
                <a:sym typeface="Nunito"/>
              </a:rPr>
              <a:t>The diagram should show links between inputs, processes and outcomes but also link to impacts and stakeholders.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dirty="0" smtClean="0">
                <a:solidFill>
                  <a:schemeClr val="dk1"/>
                </a:solidFill>
                <a:ea typeface="Nunito"/>
                <a:cs typeface="Nunito"/>
                <a:sym typeface="Nunito"/>
              </a:rPr>
              <a:t>Groups receive a sheet of hexagonal tiles for each person in the group, or a file with a digital template, and a large sheet of paper to stick the tiles to. Students fill each tile with a keyword, fact or statement and decide how to arrange the tiles to build a web of connections. </a:t>
            </a:r>
            <a:r>
              <a:rPr lang="en-AU" dirty="0" smtClean="0">
                <a:solidFill>
                  <a:schemeClr val="dk1"/>
                </a:solidFill>
                <a:highlight>
                  <a:srgbClr val="FFFFFF"/>
                </a:highlight>
                <a:ea typeface="Nunito"/>
                <a:cs typeface="Nunito"/>
                <a:sym typeface="Nunito"/>
              </a:rPr>
              <a:t>Each hexagon can connect to up to six others and students should keep rearranging until they feel they’ve created the strongest web of connected ideas.</a:t>
            </a:r>
            <a:endParaRPr lang="en-AU" dirty="0">
              <a:solidFill>
                <a:schemeClr val="dk1"/>
              </a:solidFill>
              <a:ea typeface="Nunito"/>
              <a:cs typeface="Nunito"/>
              <a:sym typeface="Nunit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10" name="Google Shape;159;p30"/>
          <p:cNvSpPr/>
          <p:nvPr/>
        </p:nvSpPr>
        <p:spPr>
          <a:xfrm>
            <a:off x="6917330" y="2829159"/>
            <a:ext cx="1914675" cy="162417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5875" cap="rnd" cmpd="sng">
            <a:solidFill>
              <a:srgbClr val="074E2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AU" sz="1400" dirty="0" smtClean="0"/>
              <a:t>For more information on using Hexagonal planning see </a:t>
            </a:r>
            <a:r>
              <a:rPr lang="en-AU" sz="1400" u="sng" dirty="0">
                <a:solidFill>
                  <a:schemeClr val="hlink"/>
                </a:solidFill>
                <a:ea typeface="Roboto"/>
                <a:cs typeface="Roboto"/>
                <a:sym typeface="Roboto"/>
                <a:hlinkClick r:id="rId2"/>
              </a:rPr>
              <a:t>Learning activities</a:t>
            </a:r>
            <a:endParaRPr lang="en-AU" sz="1400" dirty="0">
              <a:ea typeface="Roboto"/>
              <a:cs typeface="Roboto"/>
              <a:sym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10" y="1019102"/>
            <a:ext cx="797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Task: In groups, students produce a hexagon concept map to demonstrate what they have found out about the inquiry question: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AU" sz="1400" b="1" dirty="0">
              <a:solidFill>
                <a:schemeClr val="dk1"/>
              </a:solidFill>
              <a:latin typeface="+mj-lt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sz="1400" b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How can the Western Treatment Plant help Melbourne to thrive and adapt to an uncertain future?</a:t>
            </a:r>
          </a:p>
        </p:txBody>
      </p:sp>
    </p:spTree>
    <p:extLst>
      <p:ext uri="{BB962C8B-B14F-4D97-AF65-F5344CB8AC3E}">
        <p14:creationId xmlns:p14="http://schemas.microsoft.com/office/powerpoint/2010/main" val="28895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Learning intentions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AU" dirty="0" smtClean="0"/>
              <a:t>For students to </a:t>
            </a:r>
            <a:endParaRPr lang="en-AU" dirty="0"/>
          </a:p>
          <a:p>
            <a:pPr marL="457200" lvl="0" indent="-342900">
              <a:spcBef>
                <a:spcPts val="600"/>
              </a:spcBef>
              <a:buSzPts val="1800"/>
              <a:buChar char="❏"/>
            </a:pPr>
            <a:r>
              <a:rPr lang="en-AU" dirty="0"/>
              <a:t>Identify what they know and what they need to find out to respond to the inquiry </a:t>
            </a:r>
            <a:r>
              <a:rPr lang="en-AU" dirty="0" smtClean="0"/>
              <a:t>question</a:t>
            </a:r>
            <a:endParaRPr lang="en-AU" dirty="0"/>
          </a:p>
          <a:p>
            <a:pPr marL="457200" lvl="0" indent="-342900">
              <a:spcBef>
                <a:spcPts val="600"/>
              </a:spcBef>
              <a:buSzPts val="1800"/>
              <a:buChar char="❏"/>
            </a:pPr>
            <a:r>
              <a:rPr lang="en-AU" dirty="0"/>
              <a:t>Gather information and data from primary and secondary </a:t>
            </a:r>
            <a:r>
              <a:rPr lang="en-AU" dirty="0" smtClean="0"/>
              <a:t>sources</a:t>
            </a:r>
            <a:endParaRPr lang="en-AU" dirty="0"/>
          </a:p>
          <a:p>
            <a:pPr marL="457200" lvl="0" indent="-342900">
              <a:spcBef>
                <a:spcPts val="600"/>
              </a:spcBef>
              <a:buSzPts val="1800"/>
              <a:buChar char="❏"/>
            </a:pPr>
            <a:r>
              <a:rPr lang="en-AU" dirty="0"/>
              <a:t>Produce a concept map to visualise research </a:t>
            </a:r>
            <a:r>
              <a:rPr lang="en-AU" dirty="0" smtClean="0"/>
              <a:t>findings</a:t>
            </a:r>
            <a:endParaRPr lang="en-AU" dirty="0"/>
          </a:p>
          <a:p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WTP Virtual Tour resource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25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35421" y="225789"/>
            <a:ext cx="7684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2000" b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Inquiry Question: </a:t>
            </a:r>
            <a:endParaRPr lang="en-AU" sz="2000" b="1" dirty="0" smtClean="0">
              <a:solidFill>
                <a:srgbClr val="00428B"/>
              </a:solidFill>
              <a:latin typeface="+mj-lt"/>
              <a:ea typeface="Nunito"/>
              <a:cs typeface="Nunito"/>
              <a:sym typeface="Nunito"/>
            </a:endParaRPr>
          </a:p>
          <a:p>
            <a:pPr lvl="0"/>
            <a:r>
              <a:rPr lang="en-AU" b="1" dirty="0" smtClean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How </a:t>
            </a:r>
            <a:r>
              <a:rPr lang="en-AU" b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can the Western Treatment Plant help Melbourne to thrive and adapt to an uncertain future?</a:t>
            </a:r>
            <a:endParaRPr lang="en-AU" sz="2000" b="1" dirty="0">
              <a:solidFill>
                <a:srgbClr val="00428B"/>
              </a:solidFill>
              <a:latin typeface="+mj-lt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7260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Inquiry question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AU" b="1" dirty="0">
                <a:solidFill>
                  <a:srgbClr val="00428B"/>
                </a:solidFill>
                <a:latin typeface="+mj-lt"/>
                <a:ea typeface="Nunito"/>
                <a:cs typeface="Nunito"/>
                <a:sym typeface="Nunito"/>
              </a:rPr>
              <a:t>How can the Western Treatment Plant help Melbourne to thrive and adapt to an uncertain future?</a:t>
            </a:r>
            <a:endParaRPr lang="en-AU" dirty="0">
              <a:solidFill>
                <a:srgbClr val="00428B"/>
              </a:solidFill>
              <a:latin typeface="+mj-lt"/>
            </a:endParaRPr>
          </a:p>
        </p:txBody>
      </p:sp>
      <p:graphicFrame>
        <p:nvGraphicFramePr>
          <p:cNvPr id="4" name="Table 3" descr="Image showing [enter description here]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54164"/>
              </p:ext>
            </p:extLst>
          </p:nvPr>
        </p:nvGraphicFramePr>
        <p:xfrm>
          <a:off x="720000" y="1946016"/>
          <a:ext cx="7061636" cy="25941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0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000" dirty="0" smtClean="0"/>
                        <a:t>What do I know about sewage, recycled wastewater and the Western</a:t>
                      </a:r>
                      <a:r>
                        <a:rPr lang="en-AU" sz="1000" baseline="0" dirty="0" smtClean="0"/>
                        <a:t> Treatment Plant</a:t>
                      </a:r>
                      <a:r>
                        <a:rPr lang="en-AU" sz="1000" dirty="0" smtClean="0"/>
                        <a:t>? </a:t>
                      </a:r>
                      <a:endParaRPr lang="en-AU" sz="1000" b="1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000" dirty="0" smtClean="0"/>
                        <a:t>What do I need to find out? </a:t>
                      </a:r>
                      <a:endParaRPr lang="en-AU" sz="1000" b="1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AU" sz="1000" dirty="0" smtClean="0"/>
                        <a:t>What have I learnt? </a:t>
                      </a:r>
                      <a:endParaRPr lang="en-AU" sz="1000" b="1" dirty="0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4085"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093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 out: What is sewage?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20000" y="1080000"/>
            <a:ext cx="2300291" cy="3600000"/>
          </a:xfrm>
        </p:spPr>
        <p:txBody>
          <a:bodyPr/>
          <a:lstStyle/>
          <a:p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</a:rPr>
              <a:t>Read and watch </a:t>
            </a:r>
            <a:r>
              <a:rPr lang="en-AU" u="sng" dirty="0">
                <a:solidFill>
                  <a:srgbClr val="0097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Where </a:t>
            </a:r>
            <a:r>
              <a:rPr lang="en-AU" u="sng" dirty="0">
                <a:solidFill>
                  <a:srgbClr val="0097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your sewage goes | Melbourne </a:t>
            </a:r>
            <a:r>
              <a:rPr lang="en-AU" u="sng" dirty="0">
                <a:solidFill>
                  <a:srgbClr val="0097A7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Water</a:t>
            </a:r>
            <a:r>
              <a:rPr lang="en-AU" u="sng" dirty="0">
                <a:solidFill>
                  <a:srgbClr val="009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n-AU" u="sng" dirty="0">
              <a:solidFill>
                <a:srgbClr val="0097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Fill out the KFL Chart. 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353104" y="4582707"/>
            <a:ext cx="136447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700" dirty="0"/>
              <a:t>WTP Virtual Tour resource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70" y="1233055"/>
            <a:ext cx="4704692" cy="259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924800" y="4909249"/>
            <a:ext cx="590550" cy="162000"/>
          </a:xfrm>
        </p:spPr>
        <p:txBody>
          <a:bodyPr/>
          <a:lstStyle/>
          <a:p>
            <a:fld id="{BB1C4F31-AAC3-416A-A54A-167287B4272A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4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out: How is sewage treated at the WTP and recycled water produced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400" y="1080000"/>
            <a:ext cx="1953398" cy="2270473"/>
          </a:xfrm>
        </p:spPr>
        <p:txBody>
          <a:bodyPr/>
          <a:lstStyle/>
          <a:p>
            <a:r>
              <a:rPr lang="en-AU" b="1" dirty="0">
                <a:latin typeface="Verdana" panose="020B0604030504040204" pitchFamily="34" charset="0"/>
                <a:ea typeface="Verdana" panose="020B0604030504040204" pitchFamily="34" charset="0"/>
              </a:rPr>
              <a:t>Take a virtual tour of the 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Western Treatment Plant</a:t>
            </a:r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 and follow the Sewage Process</a:t>
            </a: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</a:rPr>
              <a:t>Fill out the KFL Chart. </a:t>
            </a:r>
            <a:endParaRPr lang="en-AU" dirty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04" y="1269346"/>
            <a:ext cx="6103434" cy="27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out: The how, where and why of recycled water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09879" y="4908549"/>
            <a:ext cx="3086100" cy="161925"/>
          </a:xfrm>
        </p:spPr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2830" y="4908549"/>
            <a:ext cx="590550" cy="161925"/>
          </a:xfrm>
        </p:spPr>
        <p:txBody>
          <a:bodyPr/>
          <a:lstStyle/>
          <a:p>
            <a:fld id="{BB1C4F31-AAC3-416A-A54A-167287B4272A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425896" y="1270412"/>
            <a:ext cx="2672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ea typeface="Verdana" panose="020B0604030504040204" pitchFamily="34" charset="0"/>
              </a:rPr>
              <a:t>Take a virtual tour of the </a:t>
            </a:r>
            <a:r>
              <a:rPr lang="en-AU" sz="1400" dirty="0">
                <a:ea typeface="Verdana" panose="020B0604030504040204" pitchFamily="34" charset="0"/>
                <a:hlinkClick r:id="rId2"/>
              </a:rPr>
              <a:t>Western Treatment Plant</a:t>
            </a:r>
            <a:r>
              <a:rPr lang="en-AU" sz="1400" dirty="0">
                <a:ea typeface="Verdana" panose="020B0604030504040204" pitchFamily="34" charset="0"/>
              </a:rPr>
              <a:t> and check out ‘Agriculture’ and ‘Biodiversity’.</a:t>
            </a:r>
          </a:p>
          <a:p>
            <a:endParaRPr lang="en-AU" sz="1400" dirty="0">
              <a:ea typeface="Verdana" panose="020B0604030504040204" pitchFamily="34" charset="0"/>
            </a:endParaRPr>
          </a:p>
          <a:p>
            <a:r>
              <a:rPr lang="en-AU" sz="1400" dirty="0"/>
              <a:t>Watch the overview videos and tour the locations.</a:t>
            </a:r>
          </a:p>
          <a:p>
            <a:endParaRPr lang="en-AU" sz="1400" dirty="0"/>
          </a:p>
          <a:p>
            <a:r>
              <a:rPr lang="en-AU" sz="1400" dirty="0">
                <a:ea typeface="Verdana" panose="020B0604030504040204" pitchFamily="34" charset="0"/>
              </a:rPr>
              <a:t>Fill out the KFL Chart</a:t>
            </a:r>
            <a:r>
              <a:rPr lang="en-AU" sz="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AU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98" y="1408436"/>
            <a:ext cx="3647794" cy="16743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98" y="3187647"/>
            <a:ext cx="3688873" cy="17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 out more information</a:t>
            </a:r>
            <a:endParaRPr lang="en-AU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984765"/>
              </p:ext>
            </p:extLst>
          </p:nvPr>
        </p:nvGraphicFramePr>
        <p:xfrm>
          <a:off x="720720" y="1079500"/>
          <a:ext cx="7178225" cy="27526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19717">
                  <a:extLst>
                    <a:ext uri="{9D8B030D-6E8A-4147-A177-3AD203B41FA5}">
                      <a16:colId xmlns:a16="http://schemas.microsoft.com/office/drawing/2014/main" val="2354092764"/>
                    </a:ext>
                  </a:extLst>
                </a:gridCol>
                <a:gridCol w="4258508">
                  <a:extLst>
                    <a:ext uri="{9D8B030D-6E8A-4147-A177-3AD203B41FA5}">
                      <a16:colId xmlns:a16="http://schemas.microsoft.com/office/drawing/2014/main" val="1000867464"/>
                    </a:ext>
                  </a:extLst>
                </a:gridCol>
              </a:tblGrid>
              <a:tr h="200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/>
                        <a:t>How is sewage </a:t>
                      </a:r>
                      <a:r>
                        <a:rPr lang="en" sz="1300" dirty="0" smtClean="0"/>
                        <a:t>treated and processed </a:t>
                      </a:r>
                      <a:r>
                        <a:rPr lang="en" sz="1300" dirty="0"/>
                        <a:t>at the WTP? </a:t>
                      </a:r>
                      <a:endParaRPr sz="13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Text </a:t>
                      </a:r>
                      <a:r>
                        <a:rPr lang="en" sz="1200" b="0" u="sng" dirty="0"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Western Treatment Plant sewage treatment process | Melbourne Water</a:t>
                      </a:r>
                      <a:r>
                        <a:rPr lang="en" sz="1200" b="0" dirty="0"/>
                        <a:t> </a:t>
                      </a:r>
                      <a:endParaRPr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 smtClean="0"/>
                        <a:t>Learning </a:t>
                      </a:r>
                      <a:r>
                        <a:rPr lang="en" sz="1200" b="0" dirty="0"/>
                        <a:t>resource </a:t>
                      </a:r>
                      <a:r>
                        <a:rPr lang="en" sz="1200" b="0" u="sng" dirty="0"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Cleaning up sewage (Years 9-10) | Melbourne Water</a:t>
                      </a:r>
                      <a:endParaRPr sz="1200" b="0" dirty="0">
                        <a:solidFill>
                          <a:srgbClr val="595959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56429532"/>
                  </a:ext>
                </a:extLst>
              </a:tr>
              <a:tr h="7479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dirty="0"/>
                        <a:t>What can recycled water be used for? </a:t>
                      </a:r>
                      <a:endParaRPr sz="1300" b="1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200" dirty="0" smtClean="0"/>
                        <a:t>Learning resource </a:t>
                      </a:r>
                      <a:r>
                        <a:rPr lang="en-AU" sz="1200" dirty="0" smtClean="0">
                          <a:hlinkClick r:id="rId4"/>
                        </a:rPr>
                        <a:t>Producing recycle water</a:t>
                      </a:r>
                      <a:endParaRPr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Text </a:t>
                      </a:r>
                      <a:r>
                        <a:rPr lang="en" sz="1200" u="sng" dirty="0"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How we're taking action | Melbourne Wate</a:t>
                      </a:r>
                      <a:r>
                        <a:rPr lang="en" sz="1200" u="sng" dirty="0"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    </a:ext>
                            </a:extLst>
                          </a:hlinkClick>
                        </a:rPr>
                        <a:t>r</a:t>
                      </a:r>
                      <a:endParaRPr sz="12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4929674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 txBox="1">
            <a:spLocks/>
          </p:cNvSpPr>
          <p:nvPr/>
        </p:nvSpPr>
        <p:spPr>
          <a:xfrm>
            <a:off x="320211" y="4780394"/>
            <a:ext cx="3086100" cy="1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00" dirty="0" smtClean="0"/>
              <a:t>WTP Virtual Tour resource</a:t>
            </a:r>
            <a:endParaRPr lang="en-AU" sz="700" dirty="0"/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7924800" y="4909249"/>
            <a:ext cx="590550" cy="162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1C4F31-AAC3-416A-A54A-167287B4272A}" type="slidenum">
              <a:rPr lang="en-AU" sz="700" smtClean="0"/>
              <a:pPr/>
              <a:t>8</a:t>
            </a:fld>
            <a:endParaRPr lang="en-AU" sz="700" dirty="0"/>
          </a:p>
        </p:txBody>
      </p:sp>
    </p:spTree>
    <p:extLst>
      <p:ext uri="{BB962C8B-B14F-4D97-AF65-F5344CB8AC3E}">
        <p14:creationId xmlns:p14="http://schemas.microsoft.com/office/powerpoint/2010/main" val="239575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Task: Primary data collection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WTP Virtual Tour resource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4F31-AAC3-416A-A54A-167287B4272A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99" y="1080000"/>
            <a:ext cx="5911145" cy="3600000"/>
          </a:xfrm>
        </p:spPr>
        <p:txBody>
          <a:bodyPr/>
          <a:lstStyle/>
          <a:p>
            <a:r>
              <a:rPr lang="en" b="1" dirty="0">
                <a:ea typeface="Nunito"/>
                <a:cs typeface="Nunito"/>
                <a:sym typeface="Nunito"/>
              </a:rPr>
              <a:t>Find out what Melbournians think about recycled </a:t>
            </a:r>
            <a:r>
              <a:rPr lang="en" b="1" dirty="0" smtClean="0">
                <a:ea typeface="Nunito"/>
                <a:cs typeface="Nunito"/>
                <a:sym typeface="Nunito"/>
              </a:rPr>
              <a:t>water.</a:t>
            </a:r>
          </a:p>
          <a:p>
            <a:endParaRPr lang="en" dirty="0" smtClean="0">
              <a:ea typeface="Nunito"/>
              <a:cs typeface="Nunito"/>
              <a:sym typeface="Nunito"/>
            </a:endParaRPr>
          </a:p>
          <a:p>
            <a:r>
              <a:rPr lang="en" dirty="0" smtClean="0">
                <a:ea typeface="Nunito"/>
                <a:cs typeface="Nunito"/>
                <a:sym typeface="Nunito"/>
              </a:rPr>
              <a:t>Use the following documents to plan and undertake the survey.</a:t>
            </a:r>
          </a:p>
          <a:p>
            <a:endParaRPr lang="en" dirty="0">
              <a:sym typeface="Nunito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u="sng" dirty="0">
                <a:solidFill>
                  <a:schemeClr val="hlink"/>
                </a:solidFill>
                <a:hlinkClick r:id="rId2"/>
              </a:rPr>
              <a:t>WTP Survey Task Instructions</a:t>
            </a:r>
            <a:endParaRPr lang="en-AU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AU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AU" u="sng" dirty="0" smtClean="0">
                <a:solidFill>
                  <a:schemeClr val="hlink"/>
                </a:solidFill>
                <a:hlinkClick r:id="rId3"/>
              </a:rPr>
              <a:t>WTP </a:t>
            </a:r>
            <a:r>
              <a:rPr lang="en-AU" u="sng" dirty="0">
                <a:solidFill>
                  <a:schemeClr val="hlink"/>
                </a:solidFill>
                <a:hlinkClick r:id="rId3"/>
              </a:rPr>
              <a:t>Rubric Survey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4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 PowerPoint 4x3 Template">
  <a:themeElements>
    <a:clrScheme name="Melbourne Water">
      <a:dk1>
        <a:srgbClr val="231F20"/>
      </a:dk1>
      <a:lt1>
        <a:srgbClr val="FFFFFF"/>
      </a:lt1>
      <a:dk2>
        <a:srgbClr val="00428B"/>
      </a:dk2>
      <a:lt2>
        <a:srgbClr val="EFF5FB"/>
      </a:lt2>
      <a:accent1>
        <a:srgbClr val="00428B"/>
      </a:accent1>
      <a:accent2>
        <a:srgbClr val="0092D7"/>
      </a:accent2>
      <a:accent3>
        <a:srgbClr val="46C2D7"/>
      </a:accent3>
      <a:accent4>
        <a:srgbClr val="75BB19"/>
      </a:accent4>
      <a:accent5>
        <a:srgbClr val="C2D300"/>
      </a:accent5>
      <a:accent6>
        <a:srgbClr val="F0AB00"/>
      </a:accent6>
      <a:hlink>
        <a:srgbClr val="00428B"/>
      </a:hlink>
      <a:folHlink>
        <a:srgbClr val="0092D7"/>
      </a:folHlink>
    </a:clrScheme>
    <a:fontScheme name="Melbourne Wa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Melbourne Water Sky Blue">
      <a:srgbClr val="0092D7"/>
    </a:custClr>
    <a:custClr name="Melbourne Water Aqua ">
      <a:srgbClr val="46C2D7"/>
    </a:custClr>
    <a:custClr name="Melbourne Water Deep Blue">
      <a:srgbClr val="00428B"/>
    </a:custClr>
    <a:custClr name="Melbourne Water Orange ">
      <a:srgbClr val="E37222"/>
    </a:custClr>
    <a:custClr name="Melbourne Water Sun ">
      <a:srgbClr val="F0AB00"/>
    </a:custClr>
    <a:custClr name="Melbourne Water Dark Orange ">
      <a:srgbClr val="C8500A"/>
    </a:custClr>
    <a:custClr name="Melbourne Water Grass Green">
      <a:srgbClr val="75BB19"/>
    </a:custClr>
    <a:custClr name="Melbourne Water Lime ">
      <a:srgbClr val="C2D300"/>
    </a:custClr>
    <a:custClr name="Melbourne Water Tree Green ">
      <a:srgbClr val="086352"/>
    </a:custClr>
    <a:custClr name="Melbourne Water Stone">
      <a:srgbClr val="E0DCD0"/>
    </a:custClr>
    <a:custClr name="Melbourne Water Sky Blue 100%">
      <a:srgbClr val="0092D7"/>
    </a:custClr>
    <a:custClr name="Melbourne Water Sky Blue 60%">
      <a:srgbClr val="66C7EB"/>
    </a:custClr>
    <a:custClr name="Melbourne Water Sky Blue 30%">
      <a:srgbClr val="B2E3F5"/>
    </a:custClr>
    <a:custClr name="Melbourne Water Orange 100%">
      <a:srgbClr val="E37222"/>
    </a:custClr>
    <a:custClr name="Melbourne Water Orange 60%">
      <a:srgbClr val="F7B080"/>
    </a:custClr>
    <a:custClr name="Melbourne Water Orange 30%">
      <a:srgbClr val="FCD6BF"/>
    </a:custClr>
    <a:custClr name="Melbourne Water Grass Green 100%">
      <a:srgbClr val="75BB19"/>
    </a:custClr>
    <a:custClr name="Melbourne Water Grass Green 60%">
      <a:srgbClr val="ABD991"/>
    </a:custClr>
    <a:custClr name="Melbourne Water Grass Green 30%">
      <a:srgbClr val="D4EDC7"/>
    </a:custClr>
    <a:custClr name="White">
      <a:srgbClr val="FFFFFF"/>
    </a:custClr>
    <a:custClr name="Melbourne Water Deep Blue">
      <a:srgbClr val="00428B"/>
    </a:custClr>
    <a:custClr name="Melbourne Water Deep Blue 60%">
      <a:srgbClr val="668EB9"/>
    </a:custClr>
    <a:custClr name="Melbourne Water Deep Blue 30%">
      <a:srgbClr val="B3C6D6"/>
    </a:custClr>
  </a:custClrLst>
  <a:extLst>
    <a:ext uri="{05A4C25C-085E-4340-85A3-A5531E510DB2}">
      <thm15:themeFamily xmlns:thm15="http://schemas.microsoft.com/office/thememl/2012/main" name="MW PowerPoint Template 16x9.potx" id="{F66D0E47-2597-4E47-BD35-E06C916137A1}" vid="{6AAD0786-93D3-4879-8462-C18C752A1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MW PowerPoint Template 16x9</Template>
  <TotalTime>122</TotalTime>
  <Words>505</Words>
  <Application>Microsoft Office PowerPoint</Application>
  <PresentationFormat>On-screen Show (16:9)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Nunito</vt:lpstr>
      <vt:lpstr>Roboto</vt:lpstr>
      <vt:lpstr>Verdana</vt:lpstr>
      <vt:lpstr>MW PowerPoint 4x3 Template</vt:lpstr>
      <vt:lpstr>PowerPoint Presentation</vt:lpstr>
      <vt:lpstr>Learning intentions</vt:lpstr>
      <vt:lpstr>PowerPoint Presentation</vt:lpstr>
      <vt:lpstr>Inquiry question</vt:lpstr>
      <vt:lpstr>Find out: What is sewage?</vt:lpstr>
      <vt:lpstr>Find out: How is sewage treated at the WTP and recycled water produced</vt:lpstr>
      <vt:lpstr>Find out: The how, where and why of recycled water</vt:lpstr>
      <vt:lpstr>Find out more information</vt:lpstr>
      <vt:lpstr>Task: Primary data collection </vt:lpstr>
      <vt:lpstr>What did I find out</vt:lpstr>
    </vt:vector>
  </TitlesOfParts>
  <Company>Melbourne 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Marita Tripp</dc:creator>
  <cp:lastModifiedBy>Marita Tripp</cp:lastModifiedBy>
  <cp:revision>21</cp:revision>
  <dcterms:created xsi:type="dcterms:W3CDTF">2022-07-27T05:45:09Z</dcterms:created>
  <dcterms:modified xsi:type="dcterms:W3CDTF">2022-07-29T03:12:29Z</dcterms:modified>
</cp:coreProperties>
</file>